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6E5FABE-C334-442F-B8EF-738878D0E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AFDCB896-A368-43A2-8151-21A75337D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620C8C2-E8FB-4141-A30E-551BE08C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B4471FF-1082-4075-B80E-C6848336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193BD2A4-1134-4468-AE40-7EB7E9A1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1094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DC60FCD-FAF7-4BCC-8EB3-53A02023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B20226DD-5DDB-4B8E-883D-7A0B5F577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B0EF6E24-82DA-4F9E-B4A0-894E40E4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C01AEB8-3DE2-4F39-A474-4350870D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596C8D3A-1DB4-430E-A7F7-33B3EDA9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2856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BE538658-FF7A-40D3-B18A-5CC93DA15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83F91E09-3662-4E2F-B7C0-F89B21872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C6AF7F96-8723-4A84-A4EF-6B094372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C3D1D32-C88A-4EB7-884C-CBE60EF2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D4C082E-56B1-4B82-9053-B35EB954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5815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F0754C7-8A48-455A-B6C4-651773CD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30489D0B-90E8-4583-8DBD-8D13234E8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CF31D127-65F6-4257-BF97-AB4F6BC5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E1BE45B-DC5B-4005-9AF4-F3F4E756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1BCE8A47-888D-4EA4-B8FC-BA722861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103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C1D83F7-98E4-4CD7-886F-2C923627C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D63E8C09-9DF4-4414-AD37-39767048B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98C38C18-0B38-4D00-93A2-4B9EF4D7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E1FB8A7-FBC4-43E3-A726-B94BE8F4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5F4CA415-6C8D-4EB3-B342-6EF55881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5997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4C884F-98E7-4FFA-A8D6-13439AC9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DAC84179-312F-46DC-B230-98DA9DC86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DD4513F4-572D-463A-9895-3EB659ABB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1FE2950E-5956-422B-AE5A-7C6340F9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DFE15753-DDAE-4D77-B483-959D9BA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1EDF3256-ACB2-417A-A123-EEA34AF7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0100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8B8CA5D-0C77-4CDA-84AF-310F75CBB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184DB82E-636C-44AF-B578-C1D677473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C1F0D40F-4A5A-4360-ACD9-FEAC80C9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18985423-00FA-481C-9643-DCA27E01F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94C79EF6-2BEA-44DA-9DFD-F7BC49D31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C8780D53-A217-42F2-885B-67A05F6D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F06A771A-A11E-4A67-AB4B-37407E88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ED9B13C1-8FEF-4BA9-B4AB-A98C635B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5344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451BC33-19D2-4000-84C0-FA31306D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18BA2F3-433A-4612-9E6C-EB7CDC72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7322B362-4164-4040-BA5E-DF4116DA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BD6B5F68-89C0-4C9A-B651-68E0BDEB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9288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54E81DBF-79B2-440A-A2EF-551C0971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E9B14112-8A68-4DD1-8C98-3712CEA3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A8CAA7B7-8BB1-4651-B655-9B71B7EA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4911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CDFF52B-D849-405E-A89B-5E2DCA96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175D620B-5588-4173-8CBF-A6179DF2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A591C01C-6A6E-487B-8F21-C44F758D2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6AA97E6C-F384-42E6-9066-9884E73C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42E294F9-D826-453A-BD71-B56E9CCB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9FDC4865-EC0E-43D6-9215-4A777BBE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4718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12D75A9-E98E-4E62-9DAA-A380BCDD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CE79DF03-E060-4C4B-8769-2E195056F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33E4054D-F83A-4863-A899-5E0E5BD7B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B53D0CB8-A59F-4F81-A21F-9DA5873F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ECDC3FAA-7392-444F-BE1E-9566BAAB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4B5AAD29-F023-4030-89E0-2EAB8B5C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9624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C67F9903-9E45-4923-A7F2-6646D0CC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28088C20-3AFF-43DE-B2F6-EAB44E85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4560E01F-62BA-46D4-A249-50B030AE9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7742-7837-4D84-A478-4DA51C4BD495}" type="datetimeFigureOut">
              <a:rPr lang="nl-NL" smtClean="0"/>
              <a:pPr/>
              <a:t>13-2-2018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F135594C-0C23-43EB-993F-0397DECAB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C9B4F8ED-E048-4865-A047-94645A792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52A1-7B3E-47E7-B66D-F94AB8491B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276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4B9AB4C-7140-4C8B-8607-17FFEC45C6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04"/>
          <a:stretch/>
        </p:blipFill>
        <p:spPr>
          <a:xfrm>
            <a:off x="0" y="4968940"/>
            <a:ext cx="12192000" cy="165627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971526" y="5356614"/>
            <a:ext cx="642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err="1">
                <a:solidFill>
                  <a:schemeClr val="bg1"/>
                </a:solidFill>
              </a:rPr>
              <a:t>EnergieKronenberg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423" y="489898"/>
            <a:ext cx="3932237" cy="1981454"/>
          </a:xfrm>
        </p:spPr>
        <p:txBody>
          <a:bodyPr>
            <a:normAutofit fontScale="90000"/>
          </a:bodyPr>
          <a:lstStyle/>
          <a:p>
            <a:r>
              <a:rPr lang="nl-NL" sz="4800" b="1" dirty="0" smtClean="0"/>
              <a:t>Werkgroep </a:t>
            </a:r>
            <a:r>
              <a:rPr lang="nl-NL" sz="4800" b="1" dirty="0" smtClean="0"/>
              <a:t>LED:</a:t>
            </a:r>
            <a:br>
              <a:rPr lang="nl-NL" sz="4800" b="1" dirty="0" smtClean="0"/>
            </a:br>
            <a:r>
              <a:rPr lang="nl-NL" sz="4000" dirty="0" smtClean="0"/>
              <a:t>Lambert Mertens</a:t>
            </a:r>
            <a:br>
              <a:rPr lang="nl-NL" sz="4000" dirty="0" smtClean="0"/>
            </a:br>
            <a:r>
              <a:rPr lang="nl-NL" sz="4000" dirty="0" smtClean="0"/>
              <a:t>Ger janssen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10638" y="482989"/>
            <a:ext cx="6172200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4000" dirty="0" smtClean="0">
                <a:solidFill>
                  <a:srgbClr val="5C461C"/>
                </a:solidFill>
              </a:rPr>
              <a:t>Waarom LED lampen: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5C461C"/>
                </a:solidFill>
              </a:rPr>
              <a:t>Verbruiken 8 tot 10 keer minder vermogen dan gloeilampen of halogeen lampen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5C461C"/>
                </a:solidFill>
              </a:rPr>
              <a:t>Gaan veel langer mee (kwaliteitslampen vanaf 15.000 brand uren)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5C461C"/>
                </a:solidFill>
              </a:rPr>
              <a:t>Op dit moment is de kleur van het licht en de vorm van de lamp goed</a:t>
            </a:r>
            <a:endParaRPr lang="nl-NL" dirty="0">
              <a:solidFill>
                <a:srgbClr val="5C461C"/>
              </a:solidFill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xmlns="" id="{FAE7A6C9-1879-4FAC-A9B0-91234CAC746C}"/>
              </a:ext>
            </a:extLst>
          </p:cNvPr>
          <p:cNvSpPr txBox="1">
            <a:spLocks/>
          </p:cNvSpPr>
          <p:nvPr/>
        </p:nvSpPr>
        <p:spPr>
          <a:xfrm>
            <a:off x="0" y="6263780"/>
            <a:ext cx="12192000" cy="59421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cap="all" dirty="0">
                <a:solidFill>
                  <a:schemeClr val="bg1"/>
                </a:solidFill>
                <a:latin typeface="HelveticaNeueLT Std Lt Cn" panose="020B0406020202030204" pitchFamily="34" charset="0"/>
              </a:rPr>
              <a:t>Energie neutraal in 2030 </a:t>
            </a:r>
          </a:p>
        </p:txBody>
      </p:sp>
    </p:spTree>
    <p:extLst>
      <p:ext uri="{BB962C8B-B14F-4D97-AF65-F5344CB8AC3E}">
        <p14:creationId xmlns="" xmlns:p14="http://schemas.microsoft.com/office/powerpoint/2010/main" val="414972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4B9AB4C-7140-4C8B-8607-17FFEC45C6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04"/>
          <a:stretch/>
        </p:blipFill>
        <p:spPr>
          <a:xfrm>
            <a:off x="0" y="4968940"/>
            <a:ext cx="12192000" cy="165627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971526" y="5356614"/>
            <a:ext cx="642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err="1">
                <a:solidFill>
                  <a:schemeClr val="bg1"/>
                </a:solidFill>
              </a:rPr>
              <a:t>EnergieKronenberg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6996" y="127432"/>
            <a:ext cx="3932237" cy="878305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Voorbeelden</a:t>
            </a:r>
            <a:endParaRPr lang="nl-NL" sz="4800" b="1" dirty="0"/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xmlns="" id="{FAE7A6C9-1879-4FAC-A9B0-91234CAC746C}"/>
              </a:ext>
            </a:extLst>
          </p:cNvPr>
          <p:cNvSpPr txBox="1">
            <a:spLocks/>
          </p:cNvSpPr>
          <p:nvPr/>
        </p:nvSpPr>
        <p:spPr>
          <a:xfrm>
            <a:off x="0" y="6263780"/>
            <a:ext cx="12192000" cy="59421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cap="all" dirty="0">
                <a:solidFill>
                  <a:schemeClr val="bg1"/>
                </a:solidFill>
                <a:latin typeface="HelveticaNeueLT Std Lt Cn" panose="020B0406020202030204" pitchFamily="34" charset="0"/>
              </a:rPr>
              <a:t>Energie neutraal in 2030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54443" y="1161536"/>
          <a:ext cx="9575392" cy="304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04"/>
                <a:gridCol w="1059661"/>
                <a:gridCol w="1059661"/>
                <a:gridCol w="1059661"/>
                <a:gridCol w="1059661"/>
                <a:gridCol w="1059661"/>
                <a:gridCol w="1059661"/>
                <a:gridCol w="1059661"/>
                <a:gridCol w="1059661"/>
              </a:tblGrid>
              <a:tr h="53857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Traditionele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Verbruik oude lamp in Watt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Kosten oude lamp per jaar in €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Verbruik LED lamp in Watt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Kosten LED lamp per jaar in €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Besparing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€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Aanschaf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LED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Terugverdientijd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maanden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3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verdient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incl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LED lamp)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Gloeilamp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60W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Kogellamp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40W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Kaarslamp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25W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Halogeen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50W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Halogeenstaaf 118mm 100W</a:t>
                      </a:r>
                      <a:br>
                        <a:rPr lang="nl-N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Buis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1200mm 36W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1018723" y="4456670"/>
            <a:ext cx="9690465" cy="675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4000" dirty="0" smtClean="0">
                <a:solidFill>
                  <a:srgbClr val="5C461C"/>
                </a:solidFill>
              </a:rPr>
              <a:t>De voorbeelden zijn allemaal kwaliteitslampen van Philips of Osram</a:t>
            </a:r>
            <a:endParaRPr lang="nl-NL" sz="4000" dirty="0">
              <a:solidFill>
                <a:srgbClr val="5C46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972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4B9AB4C-7140-4C8B-8607-17FFEC45C6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04"/>
          <a:stretch/>
        </p:blipFill>
        <p:spPr>
          <a:xfrm>
            <a:off x="0" y="4968940"/>
            <a:ext cx="12192000" cy="165627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971526" y="5356614"/>
            <a:ext cx="642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err="1">
                <a:solidFill>
                  <a:schemeClr val="bg1"/>
                </a:solidFill>
              </a:rPr>
              <a:t>EnergieKronenberg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2897" y="251000"/>
            <a:ext cx="10698929" cy="878305"/>
          </a:xfrm>
        </p:spPr>
        <p:txBody>
          <a:bodyPr>
            <a:normAutofit fontScale="90000"/>
          </a:bodyPr>
          <a:lstStyle/>
          <a:p>
            <a:r>
              <a:rPr lang="nl-NL" sz="4800" b="1" dirty="0" smtClean="0"/>
              <a:t>Voorbeeld berekening voor een huishouden</a:t>
            </a:r>
            <a:endParaRPr lang="nl-NL" sz="4800" b="1" dirty="0"/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xmlns="" id="{FAE7A6C9-1879-4FAC-A9B0-91234CAC746C}"/>
              </a:ext>
            </a:extLst>
          </p:cNvPr>
          <p:cNvSpPr txBox="1">
            <a:spLocks/>
          </p:cNvSpPr>
          <p:nvPr/>
        </p:nvSpPr>
        <p:spPr>
          <a:xfrm>
            <a:off x="0" y="6263780"/>
            <a:ext cx="12192000" cy="59421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cap="all" dirty="0">
                <a:solidFill>
                  <a:schemeClr val="bg1"/>
                </a:solidFill>
                <a:latin typeface="HelveticaNeueLT Std Lt Cn" panose="020B0406020202030204" pitchFamily="34" charset="0"/>
              </a:rPr>
              <a:t>Energie neutraal in 2030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10508" y="1204325"/>
          <a:ext cx="6502400" cy="347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Soort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lamp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Hoeveel lampen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 hoeveel watt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Besparing in 3 jaar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Gloeilamp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397.78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Kogellamp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274.69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Halogeen spotje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261.32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Halogeen staaf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112.67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 lamp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Totale besparing in 3 jaar (in dit voorbeeld)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1102.33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nl-NL" dirty="0" smtClean="0"/>
                        <a:t>Waarbij de investering van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€243 al is terugverdiend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7938509" y="1232631"/>
            <a:ext cx="4113448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>
                <a:solidFill>
                  <a:srgbClr val="5C461C"/>
                </a:solidFill>
              </a:rPr>
              <a:t>Aannames:</a:t>
            </a:r>
          </a:p>
          <a:p>
            <a:pPr marL="0" indent="0"/>
            <a:r>
              <a:rPr lang="nl-NL" sz="2800" dirty="0" smtClean="0">
                <a:solidFill>
                  <a:srgbClr val="5C461C"/>
                </a:solidFill>
              </a:rPr>
              <a:t> Kwh prijs €0,19</a:t>
            </a:r>
          </a:p>
          <a:p>
            <a:pPr marL="0" indent="0"/>
            <a:r>
              <a:rPr lang="nl-NL" sz="2800" dirty="0" smtClean="0">
                <a:solidFill>
                  <a:srgbClr val="5C461C"/>
                </a:solidFill>
              </a:rPr>
              <a:t> Aantal branduren per dag: 4</a:t>
            </a:r>
          </a:p>
          <a:p>
            <a:pPr marL="0" indent="0"/>
            <a:endParaRPr lang="nl-NL" sz="2800" dirty="0" smtClean="0">
              <a:solidFill>
                <a:srgbClr val="5C461C"/>
              </a:solidFill>
            </a:endParaRPr>
          </a:p>
          <a:p>
            <a:pPr marL="0" indent="0">
              <a:buNone/>
            </a:pPr>
            <a:r>
              <a:rPr lang="nl-NL" sz="2800" i="1" dirty="0" smtClean="0">
                <a:solidFill>
                  <a:srgbClr val="5C461C"/>
                </a:solidFill>
              </a:rPr>
              <a:t>Berekening kan verschillen per huishouden</a:t>
            </a:r>
            <a:endParaRPr lang="nl-NL" sz="2800" i="1" dirty="0">
              <a:solidFill>
                <a:srgbClr val="5C461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972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4B9AB4C-7140-4C8B-8607-17FFEC45C6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04"/>
          <a:stretch/>
        </p:blipFill>
        <p:spPr>
          <a:xfrm>
            <a:off x="0" y="4968940"/>
            <a:ext cx="12192000" cy="165627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971526" y="5356614"/>
            <a:ext cx="642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err="1">
                <a:solidFill>
                  <a:schemeClr val="bg1"/>
                </a:solidFill>
              </a:rPr>
              <a:t>EnergieKronenberg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423" y="477795"/>
            <a:ext cx="6604723" cy="890407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Hoe kan men dit bereiken:</a:t>
            </a:r>
            <a:endParaRPr lang="nl-NL" sz="4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37" y="1364437"/>
            <a:ext cx="10596627" cy="3660644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Maak een lijst van alle lampen in uw huis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Kijk op lampdirect.nl en bestel de LED lampen</a:t>
            </a:r>
            <a:br>
              <a:rPr lang="nl-NL" sz="4000" dirty="0" smtClean="0">
                <a:solidFill>
                  <a:srgbClr val="5C461C"/>
                </a:solidFill>
              </a:rPr>
            </a:br>
            <a:r>
              <a:rPr lang="nl-NL" sz="4000" dirty="0" smtClean="0">
                <a:solidFill>
                  <a:srgbClr val="5C461C"/>
                </a:solidFill>
              </a:rPr>
              <a:t>(let op: Kies voor particulier, dan zijn de prijzen incl. BTW en verwijderingsbijdrage)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Gratis verzending vanaf €121 (incl. BTW), anders €6 verzendkosten per bestelling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Na enkele maanden bespaart u al geld</a:t>
            </a:r>
            <a:endParaRPr lang="nl-NL" sz="4000" dirty="0">
              <a:solidFill>
                <a:srgbClr val="5C461C"/>
              </a:solidFill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xmlns="" id="{FAE7A6C9-1879-4FAC-A9B0-91234CAC746C}"/>
              </a:ext>
            </a:extLst>
          </p:cNvPr>
          <p:cNvSpPr txBox="1">
            <a:spLocks/>
          </p:cNvSpPr>
          <p:nvPr/>
        </p:nvSpPr>
        <p:spPr>
          <a:xfrm>
            <a:off x="0" y="6263780"/>
            <a:ext cx="12192000" cy="59421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cap="all" dirty="0">
                <a:solidFill>
                  <a:schemeClr val="bg1"/>
                </a:solidFill>
                <a:latin typeface="HelveticaNeueLT Std Lt Cn" panose="020B0406020202030204" pitchFamily="34" charset="0"/>
              </a:rPr>
              <a:t>Energie neutraal in 2030 </a:t>
            </a:r>
          </a:p>
        </p:txBody>
      </p:sp>
    </p:spTree>
    <p:extLst>
      <p:ext uri="{BB962C8B-B14F-4D97-AF65-F5344CB8AC3E}">
        <p14:creationId xmlns="" xmlns:p14="http://schemas.microsoft.com/office/powerpoint/2010/main" val="414972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xmlns="" id="{B4B9AB4C-7140-4C8B-8607-17FFEC45C6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04"/>
          <a:stretch/>
        </p:blipFill>
        <p:spPr>
          <a:xfrm>
            <a:off x="0" y="4968940"/>
            <a:ext cx="12192000" cy="165627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971526" y="5356614"/>
            <a:ext cx="642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err="1">
                <a:solidFill>
                  <a:schemeClr val="bg1"/>
                </a:solidFill>
              </a:rPr>
              <a:t>EnergieKronenberg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423" y="477795"/>
            <a:ext cx="6604723" cy="890407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Opmerkingen:</a:t>
            </a:r>
            <a:endParaRPr lang="nl-NL" sz="4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37" y="1364437"/>
            <a:ext cx="10596627" cy="3660644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Door een gigantische vraag naar LED lampen, duurt afleveren soms langer en wordt communicatie nog verbeterd</a:t>
            </a:r>
            <a:endParaRPr lang="nl-NL" sz="4000" dirty="0" smtClean="0">
              <a:solidFill>
                <a:srgbClr val="5C461C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Niet reguliere en nieuwe types LED lampen kunnen door de producenten bijna niet voldoende geproduceerd worden. Bestel deze later of apart.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>
                <a:solidFill>
                  <a:srgbClr val="5C461C"/>
                </a:solidFill>
              </a:rPr>
              <a:t>Indien er grote problemen zijn, </a:t>
            </a:r>
            <a:r>
              <a:rPr lang="nl-NL" sz="4000" i="1" dirty="0" smtClean="0">
                <a:solidFill>
                  <a:srgbClr val="5C461C"/>
                </a:solidFill>
              </a:rPr>
              <a:t>die men zelf niet opgelost krijgt</a:t>
            </a:r>
            <a:r>
              <a:rPr lang="nl-NL" sz="4000" dirty="0" smtClean="0">
                <a:solidFill>
                  <a:srgbClr val="5C461C"/>
                </a:solidFill>
              </a:rPr>
              <a:t>, laat het dan weten via secretariaat@dorpsraadkronenberg.nl</a:t>
            </a:r>
            <a:endParaRPr lang="nl-NL" sz="4000" dirty="0" smtClean="0">
              <a:solidFill>
                <a:srgbClr val="5C461C"/>
              </a:solidFill>
            </a:endParaRP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xmlns="" id="{FAE7A6C9-1879-4FAC-A9B0-91234CAC746C}"/>
              </a:ext>
            </a:extLst>
          </p:cNvPr>
          <p:cNvSpPr txBox="1">
            <a:spLocks/>
          </p:cNvSpPr>
          <p:nvPr/>
        </p:nvSpPr>
        <p:spPr>
          <a:xfrm>
            <a:off x="0" y="6263780"/>
            <a:ext cx="12192000" cy="59421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cap="all" dirty="0">
                <a:solidFill>
                  <a:schemeClr val="bg1"/>
                </a:solidFill>
                <a:latin typeface="HelveticaNeueLT Std Lt Cn" panose="020B0406020202030204" pitchFamily="34" charset="0"/>
              </a:rPr>
              <a:t>Energie neutraal in 2030 </a:t>
            </a:r>
          </a:p>
        </p:txBody>
      </p:sp>
    </p:spTree>
    <p:extLst>
      <p:ext uri="{BB962C8B-B14F-4D97-AF65-F5344CB8AC3E}">
        <p14:creationId xmlns="" xmlns:p14="http://schemas.microsoft.com/office/powerpoint/2010/main" val="41497246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8859</TotalTime>
  <Words>355</Words>
  <Application>Microsoft Office PowerPoint</Application>
  <PresentationFormat>Custom</PresentationFormat>
  <Paragraphs>124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Kantoorthema</vt:lpstr>
      <vt:lpstr>Werkgroep LED: Lambert Mertens Ger janssen</vt:lpstr>
      <vt:lpstr>Voorbeelden</vt:lpstr>
      <vt:lpstr>Voorbeeld berekening voor een huishouden</vt:lpstr>
      <vt:lpstr>Hoe kan men dit bereiken:</vt:lpstr>
      <vt:lpstr>Opmerkingen: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Werkgroep LED verlichting</dc:title>
  <dc:creator>Lambert Mertens</dc:creator>
  <cp:lastModifiedBy>Lambert</cp:lastModifiedBy>
  <cp:revision>22</cp:revision>
  <dcterms:created xsi:type="dcterms:W3CDTF">2018-01-03T16:02:51Z</dcterms:created>
  <dcterms:modified xsi:type="dcterms:W3CDTF">2018-02-13T19:36:46Z</dcterms:modified>
</cp:coreProperties>
</file>